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3" r:id="rId9"/>
    <p:sldId id="271" r:id="rId10"/>
    <p:sldId id="272" r:id="rId11"/>
    <p:sldId id="264" r:id="rId12"/>
    <p:sldId id="269" r:id="rId13"/>
    <p:sldId id="265" r:id="rId14"/>
    <p:sldId id="270" r:id="rId15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229" y="7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1F8FC-C77C-494E-BB9B-1C3DF927A658}" type="datetimeFigureOut">
              <a:rPr lang="ru-RU" smtClean="0"/>
              <a:pPr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1A74-7962-4638-AC19-D4BC9C495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1F8FC-C77C-494E-BB9B-1C3DF927A658}" type="datetimeFigureOut">
              <a:rPr lang="ru-RU" smtClean="0"/>
              <a:pPr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1A74-7962-4638-AC19-D4BC9C495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1F8FC-C77C-494E-BB9B-1C3DF927A658}" type="datetimeFigureOut">
              <a:rPr lang="ru-RU" smtClean="0"/>
              <a:pPr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1A74-7962-4638-AC19-D4BC9C495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1F8FC-C77C-494E-BB9B-1C3DF927A658}" type="datetimeFigureOut">
              <a:rPr lang="ru-RU" smtClean="0"/>
              <a:pPr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1A74-7962-4638-AC19-D4BC9C495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1F8FC-C77C-494E-BB9B-1C3DF927A658}" type="datetimeFigureOut">
              <a:rPr lang="ru-RU" smtClean="0"/>
              <a:pPr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1A74-7962-4638-AC19-D4BC9C495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1F8FC-C77C-494E-BB9B-1C3DF927A658}" type="datetimeFigureOut">
              <a:rPr lang="ru-RU" smtClean="0"/>
              <a:pPr/>
              <a:t>02.03.2022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1A74-7962-4638-AC19-D4BC9C495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1F8FC-C77C-494E-BB9B-1C3DF927A658}" type="datetimeFigureOut">
              <a:rPr lang="ru-RU" smtClean="0"/>
              <a:pPr/>
              <a:t>02.03.2022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1A74-7962-4638-AC19-D4BC9C495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1F8FC-C77C-494E-BB9B-1C3DF927A658}" type="datetimeFigureOut">
              <a:rPr lang="ru-RU" smtClean="0"/>
              <a:pPr/>
              <a:t>02.03.2022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1A74-7962-4638-AC19-D4BC9C495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1F8FC-C77C-494E-BB9B-1C3DF927A658}" type="datetimeFigureOut">
              <a:rPr lang="ru-RU" smtClean="0"/>
              <a:pPr/>
              <a:t>02.03.2022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1A74-7962-4638-AC19-D4BC9C495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1F8FC-C77C-494E-BB9B-1C3DF927A658}" type="datetimeFigureOut">
              <a:rPr lang="ru-RU" smtClean="0"/>
              <a:pPr/>
              <a:t>02.03.2022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1A74-7962-4638-AC19-D4BC9C495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1F8FC-C77C-494E-BB9B-1C3DF927A658}" type="datetimeFigureOut">
              <a:rPr lang="ru-RU" smtClean="0"/>
              <a:pPr/>
              <a:t>02.03.2022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1A74-7962-4638-AC19-D4BC9C495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1F8FC-C77C-494E-BB9B-1C3DF927A658}" type="datetimeFigureOut">
              <a:rPr lang="ru-RU" smtClean="0"/>
              <a:pPr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A1A74-7962-4638-AC19-D4BC9C495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catherineasquithgallery.com/uploads/posts/2021-02/1613499820_158-p-fon-dlya-slaidov-prezentatsii-skachat-besp-1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00"/>
            <a:ext cx="9906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1064" y="1976648"/>
            <a:ext cx="8171862" cy="216024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Рабочая программа воспитания</a:t>
            </a:r>
            <a:endParaRPr lang="ru-RU" sz="5400" dirty="0">
              <a:latin typeface="Arial Black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6616" y="3001"/>
            <a:ext cx="7740800" cy="14097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601072" y="6093296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2021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83442" y="2285992"/>
          <a:ext cx="7893899" cy="3317288"/>
        </p:xfrm>
        <a:graphic>
          <a:graphicData uri="http://schemas.openxmlformats.org/drawingml/2006/table">
            <a:tbl>
              <a:tblPr/>
              <a:tblGrid>
                <a:gridCol w="3946551"/>
                <a:gridCol w="3947348"/>
              </a:tblGrid>
              <a:tr h="3685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Направления воспитания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Ценности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5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Патриотическое 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воспитание</a:t>
                      </a:r>
                      <a:endParaRPr lang="ru-RU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Родина, природа</a:t>
                      </a:r>
                      <a:endParaRPr lang="ru-RU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717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Социальное 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воспитание</a:t>
                      </a:r>
                      <a:endParaRPr lang="ru-RU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Человек, семья, дружба, сотрудничество</a:t>
                      </a:r>
                      <a:endParaRPr lang="ru-RU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5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Познавательное 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воспитание</a:t>
                      </a:r>
                      <a:endParaRPr lang="ru-RU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Знание</a:t>
                      </a:r>
                      <a:endParaRPr lang="ru-RU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717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Физическое 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и оздоровительное воспитание</a:t>
                      </a:r>
                      <a:endParaRPr lang="ru-RU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Здоровье</a:t>
                      </a:r>
                      <a:endParaRPr lang="ru-RU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5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Трудовое 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воспитание</a:t>
                      </a:r>
                      <a:endParaRPr lang="ru-RU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Труд</a:t>
                      </a:r>
                      <a:endParaRPr lang="ru-RU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5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Этико-эстетическое воспитание</a:t>
                      </a:r>
                      <a:endParaRPr lang="ru-RU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Культура и красота</a:t>
                      </a:r>
                      <a:endParaRPr lang="ru-RU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64568" y="548680"/>
            <a:ext cx="851302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763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каждом направлении воспитания реализуются определенные воспитательные задачи, а также формируются определенные базовые ценности, которые необходимы для определения целевых ориентиров и портрета воспитанников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60512" y="405924"/>
            <a:ext cx="9001000" cy="7188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16260" y="503724"/>
            <a:ext cx="94895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 воспитания на уровне дошкольной организации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60512" y="1351508"/>
            <a:ext cx="85130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личностное развитие дошкольников и создание условий для их позитивной социализации на основе базовых ценностей российского общества через:</a:t>
            </a:r>
          </a:p>
          <a:p>
            <a:pPr algn="just">
              <a:buFont typeface="Arial" pitchFamily="34" charset="0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1) формирование ценностного отношения к окружающему миру, другим людям, себе;</a:t>
            </a:r>
          </a:p>
          <a:p>
            <a:pPr algn="just">
              <a:buFont typeface="Arial" pitchFamily="34" charset="0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2) овладение первичными представлениями о базовых ценностях, а также выработанных обществом нормах и правилах поведения;</a:t>
            </a:r>
          </a:p>
          <a:p>
            <a:pPr algn="just">
              <a:buFont typeface="Arial" pitchFamily="34" charset="0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3) Приобретение первичного опыта деятельности и поведения в соответствии с базовыми национальными ценностями, нормами и правилами, принятыми в обществе.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32520" y="692696"/>
            <a:ext cx="889998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Методологические основы и принципы воспитания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Воспитательный процесс строится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основе духовно-нравственных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социокультурных ценностей и принятых в обществе правил, и норм поведения в интересах человека, семьи, общества и опирается на следующие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принцип гуманизма;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принцип ценностного единства и совместности;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 общего культурного образования;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принцип следования нравственному примеру;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принципы безопасной жизнедеятельности;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 совместной деятельности ребенка и взрослого;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принцип инклюзивности;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95102" y="-243408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46803" y="454119"/>
            <a:ext cx="8203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Рабочая программа воспитания реализуется по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образовательным областям</a:t>
            </a:r>
            <a:endParaRPr lang="ru-RU" sz="2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4050" y="1650503"/>
            <a:ext cx="2938838" cy="9292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Социально-коммуникативное развитие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84848" y="1709256"/>
            <a:ext cx="2394441" cy="923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Речевое развитие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09886" y="3091311"/>
            <a:ext cx="3043113" cy="982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Художественно-эстетическое развитие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281249" y="1747745"/>
            <a:ext cx="2969018" cy="954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Познавательное развитие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19089" y="3079806"/>
            <a:ext cx="2981269" cy="9938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Физическое развитие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64244" y="4581128"/>
            <a:ext cx="53873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ерез все виды детской деятельности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73877" y="1928802"/>
            <a:ext cx="82808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12135" y="779403"/>
            <a:ext cx="58817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n>
                  <a:solidFill>
                    <a:schemeClr val="bg1"/>
                  </a:solidFill>
                </a:ln>
                <a:solidFill>
                  <a:srgbClr val="800000"/>
                </a:solidFill>
                <a:latin typeface="Arial Black" pitchFamily="34" charset="0"/>
              </a:rPr>
              <a:t>Программа воспитания в ДОУ</a:t>
            </a:r>
            <a:endParaRPr lang="ru-RU" sz="2400" dirty="0">
              <a:solidFill>
                <a:srgbClr val="80000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0399" y="1450497"/>
            <a:ext cx="882259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Указ президента РФ В.В. Путина № 204 от 07.05.2018 г. «О национальных целях и стратегических задачах развития Российской Федерации на период до 2024 года.</a:t>
            </a:r>
          </a:p>
          <a:p>
            <a:pPr algn="just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Цели и целевые показатели: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воспитание гармонично развитой и социально ответственной личности на основе духовно-нравственных ценностей народов Российской Федерации, исторических и национально-культурных традиций.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6486" y="4143381"/>
            <a:ext cx="85904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Указ Президента РФ от 21.07.2020 г. № 474 «О национальных целях развития РФ на период до 2030 года»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03008" y="1988840"/>
            <a:ext cx="8899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Федеральный закон № 304-ФЗ от 31 июля 2020 г. “О внесении изменений в Федеральный закон по вопросам воспитания обучающихся”</a:t>
            </a:r>
          </a:p>
          <a:p>
            <a:pPr algn="just">
              <a:buFont typeface="Arial" pitchFamily="34" charset="0"/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(вступил в силу с 1 сентября 2020 года)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04528" y="1443841"/>
            <a:ext cx="866781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2020 г. Госдума приняла новую редакцию закона «Об образовании», в которой были закреплены новые принципы воспитания. Согласно данным изменениям дошкольное учреждение разрабатывает рабочую Программу воспитания, делая акцент на усиление патриотического воспитания, сформированности понятия гражданственности,  воспитания, уважения к культурному наследию страны и памяти защитников Отечества.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84648" y="697861"/>
            <a:ext cx="7429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Произошло уточнение понятия «воспитание»</a:t>
            </a:r>
            <a:endParaRPr lang="ru-RU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86921" y="1285860"/>
            <a:ext cx="9132158" cy="5214974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32139" y="214291"/>
            <a:ext cx="93643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Конкретизировано определение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«образовательной программы»</a:t>
            </a:r>
            <a:endParaRPr lang="ru-RU" sz="2400" dirty="0"/>
          </a:p>
        </p:txBody>
      </p:sp>
      <p:graphicFrame>
        <p:nvGraphicFramePr>
          <p:cNvPr id="5" name="Содержимое 3"/>
          <p:cNvGraphicFramePr>
            <a:graphicFrameLocks/>
          </p:cNvGraphicFramePr>
          <p:nvPr/>
        </p:nvGraphicFramePr>
        <p:xfrm>
          <a:off x="541704" y="1071546"/>
          <a:ext cx="89154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7700"/>
                <a:gridCol w="4457700"/>
              </a:tblGrid>
              <a:tr h="33411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FF00"/>
                          </a:solidFill>
                        </a:rPr>
                        <a:t>Было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FF00"/>
                          </a:solidFill>
                        </a:rPr>
                        <a:t>Стало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 marL="99060" marR="99060"/>
                </a:tc>
              </a:tr>
              <a:tr h="3842347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Образовательная программа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– комплекс основных характеристик образования (объем, содержание, планируемые результаты), организационно-педагогических условий и в случаях, предусмотренных настоящим Федеральным законом, форм аттестации, который представлен в виде учебного плана, календарного учебного графика, рабочих программ учебных предметов, курсов, дисциплин (модулей), иных компонентов, а также оценочных и методических материалов.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Образовательная программа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– комплекс основных характеристик образования (объем, содержание, планируемые результаты) и организационно-педагогических условий, который представлен в виде учебного плана, календарного учебного графика, рабочих программ учебных предметов, курсов, дисциплин (модулей), иных компонентов, а также в предусмотренных настоящим Федеральным законом случаях </a:t>
                      </a:r>
                      <a:r>
                        <a:rPr lang="ru-RU" sz="18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в виде рабочей программы воспитания, календарного плана воспитательной работы, форм аттестации.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 marL="99060" marR="9906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4312" y="214290"/>
            <a:ext cx="9054767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Нормативное правовое и информационное обеспечение при разработке Рабочей программы воспитания 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Указ Президента Российской Федерации В.В.Путина от 07.05.2018 г. № 204 «О национальных целях и стратегических задачах развития Российской Федерации на период до 2024 года»;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Стратегия развития воспитания в Российской Федерации на период до 2025 года, утвержденная распоряжением Правительства РФ от 29.05.2015 г. № 996-р;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Федеральный закон от 31.07.2020 г. № 304-ФЗ «О внесении изменений в Федеральный закон «Об образовании в Российской Федерации» по вопросам воспитания обучающихся;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Приказ </a:t>
            </a: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Министерства образования и науки России от 17 октября 2013г. № 1155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«Об утверждении федерального государственного образовательного стандарта </a:t>
            </a: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дошкольного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образования»;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Примерная рабочая программа воспитания для образовательных организаций, реализующих образовательные программы дошкольного образования, одобренная решением федерального учебно-методического объединения по общему образованию от 01.07.2021 г. № 2/21;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Основная образовательная программа дошкольного образования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Региональные и муниципальные программы воспит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ания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50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18572" y="3918287"/>
            <a:ext cx="40100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Разделы программы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8572" y="4474007"/>
            <a:ext cx="4953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 Целевой. </a:t>
            </a:r>
          </a:p>
          <a:p>
            <a:pPr>
              <a:buFont typeface="Arial" pitchFamily="34" charset="0"/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 Содержательный</a:t>
            </a:r>
          </a:p>
          <a:p>
            <a:pPr>
              <a:buFont typeface="Arial" pitchFamily="34" charset="0"/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3.Организационный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000068"/>
            <a:ext cx="9906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компонентом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образовательной программы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МБДОУ – детский сад присмотра и оздоровления № 90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208584" y="442721"/>
            <a:ext cx="827281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76300" algn="l"/>
              </a:tabLst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программе обозначены 6 основных направлений воспитания, которые более подходят к дошкольному возрасту и прописываются в обязательной части программы: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51268" y="1785926"/>
            <a:ext cx="7739117" cy="571504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876300" algn="l"/>
              </a:tabLst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Патриотическое воспитание</a:t>
            </a:r>
            <a:endParaRPr 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51268" y="2643182"/>
            <a:ext cx="7739117" cy="571504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Социальное воспитание</a:t>
            </a:r>
            <a:endParaRPr lang="ru-RU" sz="2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51268" y="3500438"/>
            <a:ext cx="7739117" cy="571504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876300" algn="l"/>
              </a:tabLst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Трудовое воспитание</a:t>
            </a:r>
            <a:endParaRPr 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51268" y="4357694"/>
            <a:ext cx="7739117" cy="571504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876300" algn="l"/>
              </a:tabLst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Познавательное воспитание </a:t>
            </a:r>
            <a:endParaRPr 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51268" y="5214950"/>
            <a:ext cx="7739117" cy="571504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876300" algn="l"/>
              </a:tabLst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Физическое и оздоровительное воспитание </a:t>
            </a:r>
            <a:endParaRPr 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51268" y="6072206"/>
            <a:ext cx="7739117" cy="571504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876300" algn="l"/>
              </a:tabLst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Этико-эстетическое воспитание</a:t>
            </a:r>
            <a:endParaRPr 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764</Words>
  <Application>Microsoft Office PowerPoint</Application>
  <PresentationFormat>Лист A4 (210x297 мм)</PresentationFormat>
  <Paragraphs>80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Arial Black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ASUS</dc:creator>
  <cp:lastModifiedBy>RePack by Diakov</cp:lastModifiedBy>
  <cp:revision>41</cp:revision>
  <dcterms:created xsi:type="dcterms:W3CDTF">2021-11-06T09:35:28Z</dcterms:created>
  <dcterms:modified xsi:type="dcterms:W3CDTF">2022-03-02T16:59:54Z</dcterms:modified>
</cp:coreProperties>
</file>